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6" r:id="rId7"/>
    <p:sldId id="272" r:id="rId8"/>
    <p:sldId id="271" r:id="rId9"/>
    <p:sldId id="270" r:id="rId10"/>
    <p:sldId id="269" r:id="rId11"/>
    <p:sldId id="268" r:id="rId12"/>
    <p:sldId id="265" r:id="rId13"/>
    <p:sldId id="284" r:id="rId14"/>
    <p:sldId id="28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4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3D355-B9AE-464F-8730-3FEC920A42A9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CAF6580-AA21-462E-A105-C281F2E57CB5}">
      <dgm:prSet/>
      <dgm:spPr/>
      <dgm:t>
        <a:bodyPr/>
        <a:lstStyle/>
        <a:p>
          <a:r>
            <a:rPr lang="nl-NL"/>
            <a:t>Van invloed op vrijetijdsgedrag:</a:t>
          </a:r>
          <a:endParaRPr lang="en-US"/>
        </a:p>
      </dgm:t>
    </dgm:pt>
    <dgm:pt modelId="{8D85D9B4-100F-4DDB-8359-F4D647B1CE27}" type="parTrans" cxnId="{EBD6D547-AC80-4EC4-B7CB-28BB9E4E4A05}">
      <dgm:prSet/>
      <dgm:spPr/>
      <dgm:t>
        <a:bodyPr/>
        <a:lstStyle/>
        <a:p>
          <a:endParaRPr lang="en-US"/>
        </a:p>
      </dgm:t>
    </dgm:pt>
    <dgm:pt modelId="{A0246CE9-421A-4D64-B32E-27819253D93F}" type="sibTrans" cxnId="{EBD6D547-AC80-4EC4-B7CB-28BB9E4E4A05}">
      <dgm:prSet/>
      <dgm:spPr/>
      <dgm:t>
        <a:bodyPr/>
        <a:lstStyle/>
        <a:p>
          <a:endParaRPr lang="en-US"/>
        </a:p>
      </dgm:t>
    </dgm:pt>
    <dgm:pt modelId="{85A1409B-3E75-4F95-88C1-94AF7D477575}">
      <dgm:prSet/>
      <dgm:spPr/>
      <dgm:t>
        <a:bodyPr/>
        <a:lstStyle/>
        <a:p>
          <a:r>
            <a:rPr lang="nl-NL"/>
            <a:t>Maatschappij </a:t>
          </a:r>
          <a:endParaRPr lang="en-US"/>
        </a:p>
      </dgm:t>
    </dgm:pt>
    <dgm:pt modelId="{430046A4-E8B9-41D8-93C2-A453AD7FE3BA}" type="parTrans" cxnId="{A8908541-0A19-4000-8F2B-E1D9E532B7AB}">
      <dgm:prSet/>
      <dgm:spPr/>
      <dgm:t>
        <a:bodyPr/>
        <a:lstStyle/>
        <a:p>
          <a:endParaRPr lang="en-US"/>
        </a:p>
      </dgm:t>
    </dgm:pt>
    <dgm:pt modelId="{B9459B83-3E33-49B5-9645-62969052C1CD}" type="sibTrans" cxnId="{A8908541-0A19-4000-8F2B-E1D9E532B7AB}">
      <dgm:prSet/>
      <dgm:spPr/>
      <dgm:t>
        <a:bodyPr/>
        <a:lstStyle/>
        <a:p>
          <a:endParaRPr lang="en-US"/>
        </a:p>
      </dgm:t>
    </dgm:pt>
    <dgm:pt modelId="{0339CBC3-CB48-436A-BE1F-6905EF8CDAA7}">
      <dgm:prSet/>
      <dgm:spPr/>
      <dgm:t>
        <a:bodyPr/>
        <a:lstStyle/>
        <a:p>
          <a:r>
            <a:rPr lang="nl-NL"/>
            <a:t>Sociale structuur</a:t>
          </a:r>
          <a:endParaRPr lang="en-US"/>
        </a:p>
      </dgm:t>
    </dgm:pt>
    <dgm:pt modelId="{4B0B71CC-C3EE-4FA4-BAFE-DFE2D1CD887F}" type="parTrans" cxnId="{5A39DF4F-E067-43B4-A104-16926CDFE398}">
      <dgm:prSet/>
      <dgm:spPr/>
      <dgm:t>
        <a:bodyPr/>
        <a:lstStyle/>
        <a:p>
          <a:endParaRPr lang="en-US"/>
        </a:p>
      </dgm:t>
    </dgm:pt>
    <dgm:pt modelId="{F641C86D-190B-4B97-8B4C-0015B971BBFC}" type="sibTrans" cxnId="{5A39DF4F-E067-43B4-A104-16926CDFE398}">
      <dgm:prSet/>
      <dgm:spPr/>
      <dgm:t>
        <a:bodyPr/>
        <a:lstStyle/>
        <a:p>
          <a:endParaRPr lang="en-US"/>
        </a:p>
      </dgm:t>
    </dgm:pt>
    <dgm:pt modelId="{B2744544-F797-4358-AEA9-3F5B741FE636}">
      <dgm:prSet/>
      <dgm:spPr/>
      <dgm:t>
        <a:bodyPr/>
        <a:lstStyle/>
        <a:p>
          <a:r>
            <a:rPr lang="nl-NL"/>
            <a:t>Sociale cultuur</a:t>
          </a:r>
          <a:endParaRPr lang="en-US"/>
        </a:p>
      </dgm:t>
    </dgm:pt>
    <dgm:pt modelId="{CCB404DD-2B17-4C80-AE1A-2E74C180350C}" type="parTrans" cxnId="{72AE6401-AEC6-4352-A08F-2AB862A34330}">
      <dgm:prSet/>
      <dgm:spPr/>
      <dgm:t>
        <a:bodyPr/>
        <a:lstStyle/>
        <a:p>
          <a:endParaRPr lang="en-US"/>
        </a:p>
      </dgm:t>
    </dgm:pt>
    <dgm:pt modelId="{035C8629-3A20-4F1E-945A-A73350DD1523}" type="sibTrans" cxnId="{72AE6401-AEC6-4352-A08F-2AB862A34330}">
      <dgm:prSet/>
      <dgm:spPr/>
      <dgm:t>
        <a:bodyPr/>
        <a:lstStyle/>
        <a:p>
          <a:endParaRPr lang="en-US"/>
        </a:p>
      </dgm:t>
    </dgm:pt>
    <dgm:pt modelId="{A6DE0272-DEF8-45BF-88A6-001F53D4CA46}" type="pres">
      <dgm:prSet presAssocID="{2033D355-B9AE-464F-8730-3FEC920A42A9}" presName="linear" presStyleCnt="0">
        <dgm:presLayoutVars>
          <dgm:dir/>
          <dgm:animLvl val="lvl"/>
          <dgm:resizeHandles val="exact"/>
        </dgm:presLayoutVars>
      </dgm:prSet>
      <dgm:spPr/>
    </dgm:pt>
    <dgm:pt modelId="{948B9677-4B0F-478C-BDEC-44C140F47EE8}" type="pres">
      <dgm:prSet presAssocID="{DCAF6580-AA21-462E-A105-C281F2E57CB5}" presName="parentLin" presStyleCnt="0"/>
      <dgm:spPr/>
    </dgm:pt>
    <dgm:pt modelId="{99EBAF5B-4756-4DB8-BF08-FCCB90AA47FF}" type="pres">
      <dgm:prSet presAssocID="{DCAF6580-AA21-462E-A105-C281F2E57CB5}" presName="parentLeftMargin" presStyleLbl="node1" presStyleIdx="0" presStyleCnt="1"/>
      <dgm:spPr/>
    </dgm:pt>
    <dgm:pt modelId="{5F5795AE-FB29-4BFF-811B-727CDD139C47}" type="pres">
      <dgm:prSet presAssocID="{DCAF6580-AA21-462E-A105-C281F2E57CB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686B73-99D8-4838-B3E9-3B3397B0149B}" type="pres">
      <dgm:prSet presAssocID="{DCAF6580-AA21-462E-A105-C281F2E57CB5}" presName="negativeSpace" presStyleCnt="0"/>
      <dgm:spPr/>
    </dgm:pt>
    <dgm:pt modelId="{42D1D08D-CFC2-4E92-A3F9-2B0DA7D431CC}" type="pres">
      <dgm:prSet presAssocID="{DCAF6580-AA21-462E-A105-C281F2E57CB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AE6401-AEC6-4352-A08F-2AB862A34330}" srcId="{DCAF6580-AA21-462E-A105-C281F2E57CB5}" destId="{B2744544-F797-4358-AEA9-3F5B741FE636}" srcOrd="2" destOrd="0" parTransId="{CCB404DD-2B17-4C80-AE1A-2E74C180350C}" sibTransId="{035C8629-3A20-4F1E-945A-A73350DD1523}"/>
    <dgm:cxn modelId="{532BCD08-EBA6-44C1-B97A-C3374B3D6A7D}" type="presOf" srcId="{DCAF6580-AA21-462E-A105-C281F2E57CB5}" destId="{99EBAF5B-4756-4DB8-BF08-FCCB90AA47FF}" srcOrd="0" destOrd="0" presId="urn:microsoft.com/office/officeart/2005/8/layout/list1"/>
    <dgm:cxn modelId="{9C28BF37-52B2-46D3-8666-28A173342A89}" type="presOf" srcId="{0339CBC3-CB48-436A-BE1F-6905EF8CDAA7}" destId="{42D1D08D-CFC2-4E92-A3F9-2B0DA7D431CC}" srcOrd="0" destOrd="1" presId="urn:microsoft.com/office/officeart/2005/8/layout/list1"/>
    <dgm:cxn modelId="{A0AA133E-5019-4554-A23F-96D23F6DB525}" type="presOf" srcId="{85A1409B-3E75-4F95-88C1-94AF7D477575}" destId="{42D1D08D-CFC2-4E92-A3F9-2B0DA7D431CC}" srcOrd="0" destOrd="0" presId="urn:microsoft.com/office/officeart/2005/8/layout/list1"/>
    <dgm:cxn modelId="{A8908541-0A19-4000-8F2B-E1D9E532B7AB}" srcId="{DCAF6580-AA21-462E-A105-C281F2E57CB5}" destId="{85A1409B-3E75-4F95-88C1-94AF7D477575}" srcOrd="0" destOrd="0" parTransId="{430046A4-E8B9-41D8-93C2-A453AD7FE3BA}" sibTransId="{B9459B83-3E33-49B5-9645-62969052C1CD}"/>
    <dgm:cxn modelId="{EBD6D547-AC80-4EC4-B7CB-28BB9E4E4A05}" srcId="{2033D355-B9AE-464F-8730-3FEC920A42A9}" destId="{DCAF6580-AA21-462E-A105-C281F2E57CB5}" srcOrd="0" destOrd="0" parTransId="{8D85D9B4-100F-4DDB-8359-F4D647B1CE27}" sibTransId="{A0246CE9-421A-4D64-B32E-27819253D93F}"/>
    <dgm:cxn modelId="{5A39DF4F-E067-43B4-A104-16926CDFE398}" srcId="{DCAF6580-AA21-462E-A105-C281F2E57CB5}" destId="{0339CBC3-CB48-436A-BE1F-6905EF8CDAA7}" srcOrd="1" destOrd="0" parTransId="{4B0B71CC-C3EE-4FA4-BAFE-DFE2D1CD887F}" sibTransId="{F641C86D-190B-4B97-8B4C-0015B971BBFC}"/>
    <dgm:cxn modelId="{53479D76-220C-4A3E-BB94-596661E67E69}" type="presOf" srcId="{B2744544-F797-4358-AEA9-3F5B741FE636}" destId="{42D1D08D-CFC2-4E92-A3F9-2B0DA7D431CC}" srcOrd="0" destOrd="2" presId="urn:microsoft.com/office/officeart/2005/8/layout/list1"/>
    <dgm:cxn modelId="{D82AA6BB-09A7-433E-A75B-227408F546DF}" type="presOf" srcId="{2033D355-B9AE-464F-8730-3FEC920A42A9}" destId="{A6DE0272-DEF8-45BF-88A6-001F53D4CA46}" srcOrd="0" destOrd="0" presId="urn:microsoft.com/office/officeart/2005/8/layout/list1"/>
    <dgm:cxn modelId="{9A8109C4-D59A-4B9D-A79E-810DF5947251}" type="presOf" srcId="{DCAF6580-AA21-462E-A105-C281F2E57CB5}" destId="{5F5795AE-FB29-4BFF-811B-727CDD139C47}" srcOrd="1" destOrd="0" presId="urn:microsoft.com/office/officeart/2005/8/layout/list1"/>
    <dgm:cxn modelId="{84188F6C-9F9E-4F26-842D-5ABEE1AA55DB}" type="presParOf" srcId="{A6DE0272-DEF8-45BF-88A6-001F53D4CA46}" destId="{948B9677-4B0F-478C-BDEC-44C140F47EE8}" srcOrd="0" destOrd="0" presId="urn:microsoft.com/office/officeart/2005/8/layout/list1"/>
    <dgm:cxn modelId="{B3AEF499-3D8B-42EA-A071-75AE2D23435A}" type="presParOf" srcId="{948B9677-4B0F-478C-BDEC-44C140F47EE8}" destId="{99EBAF5B-4756-4DB8-BF08-FCCB90AA47FF}" srcOrd="0" destOrd="0" presId="urn:microsoft.com/office/officeart/2005/8/layout/list1"/>
    <dgm:cxn modelId="{4EE03CF6-42FE-47BD-8C98-4CA5ECE38184}" type="presParOf" srcId="{948B9677-4B0F-478C-BDEC-44C140F47EE8}" destId="{5F5795AE-FB29-4BFF-811B-727CDD139C47}" srcOrd="1" destOrd="0" presId="urn:microsoft.com/office/officeart/2005/8/layout/list1"/>
    <dgm:cxn modelId="{980A228D-EE5A-44F5-B556-9D6D7A59C063}" type="presParOf" srcId="{A6DE0272-DEF8-45BF-88A6-001F53D4CA46}" destId="{B8686B73-99D8-4838-B3E9-3B3397B0149B}" srcOrd="1" destOrd="0" presId="urn:microsoft.com/office/officeart/2005/8/layout/list1"/>
    <dgm:cxn modelId="{B3D227BD-EBE6-463C-9598-9DCC8604F99E}" type="presParOf" srcId="{A6DE0272-DEF8-45BF-88A6-001F53D4CA46}" destId="{42D1D08D-CFC2-4E92-A3F9-2B0DA7D43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D08D-CFC2-4E92-A3F9-2B0DA7D431CC}">
      <dsp:nvSpPr>
        <dsp:cNvPr id="0" name=""/>
        <dsp:cNvSpPr/>
      </dsp:nvSpPr>
      <dsp:spPr>
        <a:xfrm>
          <a:off x="0" y="1673785"/>
          <a:ext cx="663508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56" tIns="541528" rIns="5149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Maatschappij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Sociale structuur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Sociale cultuur</a:t>
          </a:r>
          <a:endParaRPr lang="en-US" sz="2600" kern="1200"/>
        </a:p>
      </dsp:txBody>
      <dsp:txXfrm>
        <a:off x="0" y="1673785"/>
        <a:ext cx="6635080" cy="1965600"/>
      </dsp:txXfrm>
    </dsp:sp>
    <dsp:sp modelId="{5F5795AE-FB29-4BFF-811B-727CDD139C47}">
      <dsp:nvSpPr>
        <dsp:cNvPr id="0" name=""/>
        <dsp:cNvSpPr/>
      </dsp:nvSpPr>
      <dsp:spPr>
        <a:xfrm>
          <a:off x="331754" y="1290025"/>
          <a:ext cx="464455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553" tIns="0" rIns="1755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Van invloed op vrijetijdsgedrag:</a:t>
          </a:r>
          <a:endParaRPr lang="en-US" sz="2600" kern="1200"/>
        </a:p>
      </dsp:txBody>
      <dsp:txXfrm>
        <a:off x="369221" y="1327492"/>
        <a:ext cx="4569622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4959-E107-44D6-B924-8D56B2B5E950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D87-D5A5-4B3D-9F90-58C52EC02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0EF329-DD03-46F2-BD74-E455E049D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504193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-2700808" y="5080227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dirty="0"/>
              <a:t>Vrijetijd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-684584" y="6453336"/>
            <a:ext cx="6400800" cy="1752600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Les 1: vrije tijd, recreatie en </a:t>
            </a:r>
            <a:r>
              <a:rPr lang="nl-NL" b="1" dirty="0" err="1">
                <a:solidFill>
                  <a:schemeClr val="tx1"/>
                </a:solidFill>
              </a:rPr>
              <a:t>leisure</a:t>
            </a:r>
            <a:r>
              <a:rPr lang="nl-NL" b="1" dirty="0">
                <a:solidFill>
                  <a:schemeClr val="tx1"/>
                </a:solidFill>
              </a:rPr>
              <a:t> in de stad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CAC3-CBEA-46E1-AF7C-70B700A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EE4F0-5810-42D5-9CDC-18F89F1E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Beschrijf de huidige bezoekers van de spoorzone door onderzoek te doen naar de sociale cultuur en sociale structuur waar ze inzitten.</a:t>
            </a:r>
          </a:p>
          <a:p>
            <a:endParaRPr lang="nl-NL" dirty="0"/>
          </a:p>
          <a:p>
            <a:r>
              <a:rPr lang="nl-NL" dirty="0"/>
              <a:t>Maak hiervan een ‘bezoekersprofiel’</a:t>
            </a:r>
          </a:p>
          <a:p>
            <a:endParaRPr lang="nl-NL" dirty="0"/>
          </a:p>
          <a:p>
            <a:r>
              <a:rPr lang="nl-NL" dirty="0"/>
              <a:t>Dit profiel is een tekening van ‘jouw bezoeker’  met korte onderbouwing.</a:t>
            </a:r>
          </a:p>
          <a:p>
            <a:endParaRPr lang="nl-NL" dirty="0"/>
          </a:p>
          <a:p>
            <a:r>
              <a:rPr lang="nl-NL" dirty="0"/>
              <a:t>Deze wordt per groep gepresenteerd aan einde van de les.</a:t>
            </a:r>
          </a:p>
        </p:txBody>
      </p:sp>
    </p:spTree>
    <p:extLst>
      <p:ext uri="{BB962C8B-B14F-4D97-AF65-F5344CB8AC3E}">
        <p14:creationId xmlns:p14="http://schemas.microsoft.com/office/powerpoint/2010/main" val="18928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54319-5316-43EB-8F49-3F620A9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1F6AD35-E0F8-4D4E-B6F4-47A903E9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75" y="1313656"/>
            <a:ext cx="61341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Je kunt het begrip </a:t>
            </a:r>
            <a:r>
              <a:rPr lang="nl-NL" dirty="0" err="1"/>
              <a:t>leisure</a:t>
            </a:r>
            <a:r>
              <a:rPr lang="nl-NL" dirty="0"/>
              <a:t> uitleggen.</a:t>
            </a:r>
          </a:p>
          <a:p>
            <a:pPr lvl="0"/>
            <a:r>
              <a:rPr lang="nl-NL" dirty="0"/>
              <a:t>Je kunt het begrip vrijetijdsgedrag uitleggen en uitleggen wat voor factoren hier van invloed op zijn.</a:t>
            </a:r>
          </a:p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9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AA470-A701-4858-B7A7-8B34B0EE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 anchor="ctr">
            <a:normAutofit/>
          </a:bodyPr>
          <a:lstStyle/>
          <a:p>
            <a:r>
              <a:rPr lang="nl-NL" dirty="0"/>
              <a:t>Waarom doen we wat we doen?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444106-5B4F-425A-A3CC-154362F4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53872"/>
            <a:ext cx="6635080" cy="3815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3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 anchor="ctr">
            <a:normAutofit/>
          </a:bodyPr>
          <a:lstStyle/>
          <a:p>
            <a:r>
              <a:rPr lang="nl-NL" dirty="0"/>
              <a:t>Vrijetijdsgedrag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0EC5E8B-C8B4-48D9-B5C9-63C4D2A88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25857"/>
              </p:ext>
            </p:extLst>
          </p:nvPr>
        </p:nvGraphicFramePr>
        <p:xfrm>
          <a:off x="2051720" y="1196752"/>
          <a:ext cx="663508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Betekenis van de “maatschappij”?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Meestal bepaald door landsgrenzen</a:t>
            </a:r>
          </a:p>
          <a:p>
            <a:r>
              <a:rPr lang="nl-NL" dirty="0"/>
              <a:t>‘De samenleving’</a:t>
            </a:r>
          </a:p>
          <a:p>
            <a:r>
              <a:rPr lang="nl-NL" dirty="0"/>
              <a:t>Gebruiken en gewoontes in een land</a:t>
            </a:r>
          </a:p>
          <a:p>
            <a:r>
              <a:rPr lang="nl-NL" dirty="0"/>
              <a:t>De manier waarop de staat is ingericht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Sociale netwerken</a:t>
            </a:r>
          </a:p>
          <a:p>
            <a:r>
              <a:rPr lang="nl-NL" dirty="0"/>
              <a:t>Verschillende sociale structuren</a:t>
            </a:r>
          </a:p>
          <a:p>
            <a:r>
              <a:rPr lang="nl-NL" dirty="0"/>
              <a:t>Verschillende posities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4752528" cy="35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dirty="0"/>
              <a:t>Invulling van de sociale structuur (hoe)</a:t>
            </a:r>
          </a:p>
          <a:p>
            <a:r>
              <a:rPr lang="nl-NL" dirty="0"/>
              <a:t>Cultuur: alles wat de mens heeft voortgebracht (materieel en immaterieel)</a:t>
            </a:r>
          </a:p>
          <a:p>
            <a:r>
              <a:rPr lang="nl-NL" dirty="0"/>
              <a:t>Cultuur: het geheel aan waarden, normen, opvattingen, instituties en tradities dat een samenleving of een groep mensen kenmerkt.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3816424" cy="25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653536" cy="648072"/>
          </a:xfrm>
        </p:spPr>
        <p:txBody>
          <a:bodyPr/>
          <a:lstStyle/>
          <a:p>
            <a:r>
              <a:rPr lang="nl-NL" dirty="0"/>
              <a:t>Hoe beïnvloeden deze 3 zaken ons gedrag?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Vrije dagen</a:t>
            </a:r>
          </a:p>
          <a:p>
            <a:r>
              <a:rPr lang="nl-NL" dirty="0"/>
              <a:t>Soorten sporten</a:t>
            </a:r>
          </a:p>
          <a:p>
            <a:r>
              <a:rPr lang="nl-NL" dirty="0"/>
              <a:t>Werkdagen </a:t>
            </a:r>
          </a:p>
          <a:p>
            <a:r>
              <a:rPr lang="nl-NL" dirty="0"/>
              <a:t>Naar buiten mogen</a:t>
            </a:r>
          </a:p>
          <a:p>
            <a:r>
              <a:rPr lang="nl-NL" dirty="0"/>
              <a:t>Muzieksmaak</a:t>
            </a:r>
          </a:p>
          <a:p>
            <a:r>
              <a:rPr lang="nl-NL" dirty="0"/>
              <a:t>Eet- en drinkgewoonten</a:t>
            </a:r>
          </a:p>
          <a:p>
            <a:r>
              <a:rPr lang="nl-NL" dirty="0"/>
              <a:t>Gewoonten van je vrienden</a:t>
            </a:r>
          </a:p>
          <a:p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198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Inrichten van een 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te rekening te houden met de Sociale Cultuur en structuur (en ook de maatschappij) kan je je gebied beter inrichten.</a:t>
            </a:r>
          </a:p>
        </p:txBody>
      </p:sp>
    </p:spTree>
    <p:extLst>
      <p:ext uri="{BB962C8B-B14F-4D97-AF65-F5344CB8AC3E}">
        <p14:creationId xmlns:p14="http://schemas.microsoft.com/office/powerpoint/2010/main" val="29917365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E8F19-9F9E-4EA7-A41F-5B59B60D2B80}">
  <ds:schemaRefs>
    <ds:schemaRef ds:uri="http://www.w3.org/XML/1998/namespace"/>
    <ds:schemaRef ds:uri="http://purl.org/dc/dcmitype/"/>
    <ds:schemaRef ds:uri="http://purl.org/dc/elements/1.1/"/>
    <ds:schemaRef ds:uri="34354c1b-6b8c-435b-ad50-990538c1955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A5B606-4DF8-4250-B666-7DF6BCB18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EADA26-79BB-4737-B5A9-B97E1F89D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248</Words>
  <Application>Microsoft Office PowerPoint</Application>
  <PresentationFormat>Diavoorstelling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Vrijetijd</vt:lpstr>
      <vt:lpstr>Leerdoelen</vt:lpstr>
      <vt:lpstr>Waarom doen we wat we doen?</vt:lpstr>
      <vt:lpstr>Vrijetijdsgedrag</vt:lpstr>
      <vt:lpstr>Maatschappij</vt:lpstr>
      <vt:lpstr>Sociale structuur</vt:lpstr>
      <vt:lpstr>Sociale cultuur</vt:lpstr>
      <vt:lpstr>Hoe beïnvloeden deze 3 zaken ons gedrag?</vt:lpstr>
      <vt:lpstr>Inrichten van een gebied</vt:lpstr>
      <vt:lpstr>Opdracht</vt:lpstr>
      <vt:lpstr>Voorbeeld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40</cp:revision>
  <dcterms:created xsi:type="dcterms:W3CDTF">2013-11-15T15:05:42Z</dcterms:created>
  <dcterms:modified xsi:type="dcterms:W3CDTF">2021-05-11T07:33:13Z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